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Beautifully Delicious Sans Heavy" panose="020B0604020202020204" charset="0"/>
      <p:regular r:id="rId11"/>
    </p:embeddedFont>
    <p:embeddedFont>
      <p:font typeface="Horizon" panose="020B0604020202020204" charset="0"/>
      <p:regular r:id="rId12"/>
    </p:embeddedFont>
    <p:embeddedFont>
      <p:font typeface="TT Prosto San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264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22173" r="-2217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3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5399" cy="494590"/>
            </a:xfrm>
            <a:custGeom>
              <a:avLst/>
              <a:gdLst/>
              <a:ahLst/>
              <a:cxnLst/>
              <a:rect l="l" t="t" r="r" b="b"/>
              <a:pathLst>
                <a:path w="1345399" h="494590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6392461" y="8787639"/>
            <a:ext cx="309649" cy="535557"/>
          </a:xfrm>
          <a:custGeom>
            <a:avLst/>
            <a:gdLst/>
            <a:ahLst/>
            <a:cxnLst/>
            <a:rect l="l" t="t" r="r" b="b"/>
            <a:pathLst>
              <a:path w="309649" h="535557">
                <a:moveTo>
                  <a:pt x="0" y="0"/>
                </a:moveTo>
                <a:lnTo>
                  <a:pt x="309649" y="0"/>
                </a:lnTo>
                <a:lnTo>
                  <a:pt x="309649" y="535556"/>
                </a:lnTo>
                <a:lnTo>
                  <a:pt x="0" y="535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3514278"/>
            <a:ext cx="13925041" cy="430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1200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ELEVATOR CONTROLLER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94012"/>
            <a:ext cx="782247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spc="360">
                <a:solidFill>
                  <a:srgbClr val="FAF7F2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BECHARA RAAD   CARLOS ABOU SAWAN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79226" y="-82417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27492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675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TABLE OF 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3238" y="3972881"/>
            <a:ext cx="5578762" cy="285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0"/>
              </a:lnSpc>
            </a:pPr>
            <a:r>
              <a:rPr lang="en-US" sz="2300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INTRODUCTION</a:t>
            </a:r>
          </a:p>
          <a:p>
            <a:pPr algn="just">
              <a:lnSpc>
                <a:spcPts val="5750"/>
              </a:lnSpc>
            </a:pPr>
            <a:r>
              <a:rPr lang="en-US" sz="2300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FIRMWARE ARCHITECTURE</a:t>
            </a:r>
          </a:p>
          <a:p>
            <a:pPr algn="just">
              <a:lnSpc>
                <a:spcPts val="5750"/>
              </a:lnSpc>
            </a:pPr>
            <a:r>
              <a:rPr lang="en-US" sz="2300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BLOCK DIAGRAM</a:t>
            </a:r>
          </a:p>
          <a:p>
            <a:pPr marL="0" lvl="0" indent="0" algn="just">
              <a:lnSpc>
                <a:spcPts val="5750"/>
              </a:lnSpc>
            </a:pPr>
            <a:r>
              <a:rPr lang="en-US" sz="2300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FLOWCHART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04135" y="3972881"/>
            <a:ext cx="8161979" cy="208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r>
              <a:rPr lang="en-US" sz="2300" spc="345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CHALLENGES AND SOLUTIONS</a:t>
            </a:r>
          </a:p>
          <a:p>
            <a:pPr marL="0" lvl="0" indent="0" algn="just">
              <a:lnSpc>
                <a:spcPts val="5750"/>
              </a:lnSpc>
            </a:pPr>
            <a:r>
              <a:rPr lang="en-US" sz="2300" u="none" spc="345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CONCLUSION AND FUTURE EXPANSIONS</a:t>
            </a:r>
          </a:p>
          <a:p>
            <a:pPr marL="0" lvl="0" indent="0" algn="just">
              <a:lnSpc>
                <a:spcPts val="5750"/>
              </a:lnSpc>
            </a:pPr>
            <a:endParaRPr lang="en-US" sz="2300" u="none" spc="345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972881"/>
            <a:ext cx="923092" cy="360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r>
              <a:rPr lang="en-US" sz="2300" u="none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03</a:t>
            </a:r>
          </a:p>
          <a:p>
            <a:pPr marL="0" lvl="0" indent="0" algn="just">
              <a:lnSpc>
                <a:spcPts val="5750"/>
              </a:lnSpc>
            </a:pPr>
            <a:r>
              <a:rPr lang="en-US" sz="2300" u="none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04</a:t>
            </a:r>
          </a:p>
          <a:p>
            <a:pPr marL="0" lvl="0" indent="0" algn="just">
              <a:lnSpc>
                <a:spcPts val="5750"/>
              </a:lnSpc>
            </a:pPr>
            <a:r>
              <a:rPr lang="en-US" sz="2300" u="none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05</a:t>
            </a:r>
          </a:p>
          <a:p>
            <a:pPr marL="0" lvl="0" indent="0" algn="just">
              <a:lnSpc>
                <a:spcPts val="5750"/>
              </a:lnSpc>
            </a:pPr>
            <a:r>
              <a:rPr lang="en-US" sz="2300" u="none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06</a:t>
            </a:r>
          </a:p>
          <a:p>
            <a:pPr marL="0" lvl="0" indent="0" algn="just">
              <a:lnSpc>
                <a:spcPts val="5750"/>
              </a:lnSpc>
            </a:pPr>
            <a:endParaRPr lang="en-US" sz="2300" u="none" spc="345" dirty="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79597" y="3972881"/>
            <a:ext cx="923092" cy="285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r>
              <a:rPr lang="en-US" sz="2300" u="none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0</a:t>
            </a:r>
            <a:r>
              <a:rPr lang="en-US" sz="2300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7</a:t>
            </a:r>
            <a:endParaRPr lang="en-US" sz="2300" u="none" spc="345" dirty="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  <a:p>
            <a:pPr marL="0" lvl="0" indent="0" algn="just">
              <a:lnSpc>
                <a:spcPts val="5750"/>
              </a:lnSpc>
            </a:pPr>
            <a:r>
              <a:rPr lang="en-US" sz="2300" u="none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0</a:t>
            </a:r>
            <a:r>
              <a:rPr lang="en-US" sz="2300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8</a:t>
            </a:r>
            <a:endParaRPr lang="en-US" sz="2300" u="none" spc="345" dirty="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  <a:p>
            <a:pPr marL="0" lvl="0" indent="0" algn="just">
              <a:lnSpc>
                <a:spcPts val="5750"/>
              </a:lnSpc>
            </a:pPr>
            <a:endParaRPr lang="en-US" sz="2300" u="none" spc="345" dirty="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  <a:p>
            <a:pPr marL="0" lvl="0" indent="0" algn="just">
              <a:lnSpc>
                <a:spcPts val="5750"/>
              </a:lnSpc>
            </a:pPr>
            <a:endParaRPr lang="en-US" sz="2300" u="none" spc="345" dirty="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5399" cy="494590"/>
            </a:xfrm>
            <a:custGeom>
              <a:avLst/>
              <a:gdLst/>
              <a:ahLst/>
              <a:cxnLst/>
              <a:rect l="l" t="t" r="r" b="b"/>
              <a:pathLst>
                <a:path w="1345399" h="494590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065676" y="8873490"/>
            <a:ext cx="96321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360">
                <a:solidFill>
                  <a:srgbClr val="FAF7F2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028388" y="2683117"/>
            <a:ext cx="8201275" cy="4920765"/>
            <a:chOff x="0" y="0"/>
            <a:chExt cx="6350000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75078" b="-7507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AF7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5399" cy="494590"/>
            </a:xfrm>
            <a:custGeom>
              <a:avLst/>
              <a:gdLst/>
              <a:ahLst/>
              <a:cxnLst/>
              <a:rect l="l" t="t" r="r" b="b"/>
              <a:pathLst>
                <a:path w="1345399" h="494590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95350"/>
            <a:ext cx="1127492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675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65676" y="8873490"/>
            <a:ext cx="963219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360" dirty="0">
                <a:solidFill>
                  <a:srgbClr val="FAF7F2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4615" y="2572715"/>
            <a:ext cx="8470149" cy="226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Purpose: Why is the project important?</a:t>
            </a:r>
          </a:p>
          <a:p>
            <a:pPr marL="431813" lvl="1" indent="-215907" algn="just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Elevators are essential for modern infrastructure.</a:t>
            </a:r>
          </a:p>
          <a:p>
            <a:pPr marL="431813" lvl="1" indent="-215907" algn="just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Aimed to develop a microcontroller-based system ensuring functionality, safety, and convenience.</a:t>
            </a:r>
          </a:p>
          <a:p>
            <a:pPr algn="just">
              <a:lnSpc>
                <a:spcPts val="3600"/>
              </a:lnSpc>
            </a:pPr>
            <a:endParaRPr lang="en-US" sz="2000" spc="10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5313990"/>
            <a:ext cx="8470149" cy="226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Key Features:</a:t>
            </a:r>
          </a:p>
          <a:p>
            <a:pPr marL="431813" lvl="1" indent="-215907" algn="just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Floor-specific control mechanisms.</a:t>
            </a:r>
          </a:p>
          <a:p>
            <a:pPr marL="431813" lvl="1" indent="-215907" algn="just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Displaying time, date, and temperature in the cabin.</a:t>
            </a:r>
          </a:p>
          <a:p>
            <a:pPr marL="431813" lvl="1" indent="-215907" algn="just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Efficient motor control.</a:t>
            </a:r>
          </a:p>
          <a:p>
            <a:pPr algn="just">
              <a:lnSpc>
                <a:spcPts val="3600"/>
              </a:lnSpc>
            </a:pPr>
            <a:endParaRPr lang="en-US" sz="2000" spc="10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108470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509516"/>
            <a:ext cx="10604650" cy="5750838"/>
            <a:chOff x="0" y="0"/>
            <a:chExt cx="2792994" cy="1514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2994" cy="1514624"/>
            </a:xfrm>
            <a:custGeom>
              <a:avLst/>
              <a:gdLst/>
              <a:ahLst/>
              <a:cxnLst/>
              <a:rect l="l" t="t" r="r" b="b"/>
              <a:pathLst>
                <a:path w="2792994" h="1514624">
                  <a:moveTo>
                    <a:pt x="47453" y="0"/>
                  </a:moveTo>
                  <a:lnTo>
                    <a:pt x="2745541" y="0"/>
                  </a:lnTo>
                  <a:cubicBezTo>
                    <a:pt x="2771749" y="0"/>
                    <a:pt x="2792994" y="21246"/>
                    <a:pt x="2792994" y="47453"/>
                  </a:cubicBezTo>
                  <a:lnTo>
                    <a:pt x="2792994" y="1467171"/>
                  </a:lnTo>
                  <a:cubicBezTo>
                    <a:pt x="2792994" y="1479756"/>
                    <a:pt x="2787995" y="1491826"/>
                    <a:pt x="2779095" y="1500725"/>
                  </a:cubicBezTo>
                  <a:cubicBezTo>
                    <a:pt x="2770196" y="1509625"/>
                    <a:pt x="2758126" y="1514624"/>
                    <a:pt x="2745541" y="1514624"/>
                  </a:cubicBezTo>
                  <a:lnTo>
                    <a:pt x="47453" y="1514624"/>
                  </a:lnTo>
                  <a:cubicBezTo>
                    <a:pt x="34868" y="1514624"/>
                    <a:pt x="22798" y="1509625"/>
                    <a:pt x="13899" y="1500725"/>
                  </a:cubicBezTo>
                  <a:cubicBezTo>
                    <a:pt x="5000" y="1491826"/>
                    <a:pt x="0" y="1479756"/>
                    <a:pt x="0" y="1467171"/>
                  </a:cubicBezTo>
                  <a:lnTo>
                    <a:pt x="0" y="47453"/>
                  </a:lnTo>
                  <a:cubicBezTo>
                    <a:pt x="0" y="34868"/>
                    <a:pt x="5000" y="22798"/>
                    <a:pt x="13899" y="13899"/>
                  </a:cubicBezTo>
                  <a:cubicBezTo>
                    <a:pt x="22798" y="5000"/>
                    <a:pt x="34868" y="0"/>
                    <a:pt x="47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792994" cy="1638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5992" y="4402937"/>
            <a:ext cx="618680" cy="523496"/>
            <a:chOff x="0" y="0"/>
            <a:chExt cx="584519" cy="4945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519" cy="494590"/>
            </a:xfrm>
            <a:custGeom>
              <a:avLst/>
              <a:gdLst/>
              <a:ahLst/>
              <a:cxnLst/>
              <a:rect l="l" t="t" r="r" b="b"/>
              <a:pathLst>
                <a:path w="584519" h="494590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91645" y="4655160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-5400000">
            <a:off x="1791645" y="4655160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75992" y="5579353"/>
            <a:ext cx="618680" cy="523496"/>
            <a:chOff x="0" y="0"/>
            <a:chExt cx="584519" cy="4945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4519" cy="494590"/>
            </a:xfrm>
            <a:custGeom>
              <a:avLst/>
              <a:gdLst/>
              <a:ahLst/>
              <a:cxnLst/>
              <a:rect l="l" t="t" r="r" b="b"/>
              <a:pathLst>
                <a:path w="584519" h="494590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791645" y="5831576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-5400000">
            <a:off x="1791645" y="5831576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575992" y="6755768"/>
            <a:ext cx="618680" cy="523496"/>
            <a:chOff x="0" y="0"/>
            <a:chExt cx="584519" cy="4945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4519" cy="494590"/>
            </a:xfrm>
            <a:custGeom>
              <a:avLst/>
              <a:gdLst/>
              <a:ahLst/>
              <a:cxnLst/>
              <a:rect l="l" t="t" r="r" b="b"/>
              <a:pathLst>
                <a:path w="584519" h="494590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791645" y="7007991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-5400000">
            <a:off x="1791645" y="7007991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5399" cy="494590"/>
            </a:xfrm>
            <a:custGeom>
              <a:avLst/>
              <a:gdLst/>
              <a:ahLst/>
              <a:cxnLst/>
              <a:rect l="l" t="t" r="r" b="b"/>
              <a:pathLst>
                <a:path w="1345399" h="494590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630772" y="4171291"/>
            <a:ext cx="9002578" cy="180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T</a:t>
            </a:r>
            <a:r>
              <a:rPr lang="en-US" sz="2000" u="none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emperature Monitoring: LM35 sensor for temperature readings.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  <a:endParaRPr lang="en-US" sz="2000" u="none" spc="10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  <a:p>
            <a:pPr marL="0" lvl="0" indent="0" algn="just">
              <a:lnSpc>
                <a:spcPts val="3600"/>
              </a:lnSpc>
              <a:spcBef>
                <a:spcPct val="0"/>
              </a:spcBef>
            </a:pPr>
            <a:endParaRPr lang="en-US" sz="2000" u="none" spc="10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630772" y="5555353"/>
            <a:ext cx="8396158" cy="43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Motor Control: Two-speed operation and dual-direction.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30772" y="6524122"/>
            <a:ext cx="7666007" cy="89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Display Management: GPIO operations for floor indicators, BCD control for 7-segment displays.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895350"/>
            <a:ext cx="1455248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675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FIRMWARE ARCHITECTURE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065676" y="8873490"/>
            <a:ext cx="963219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360" dirty="0">
                <a:solidFill>
                  <a:srgbClr val="FAF7F2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575992" y="3469208"/>
            <a:ext cx="618680" cy="523496"/>
            <a:chOff x="0" y="0"/>
            <a:chExt cx="584519" cy="49459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4519" cy="494590"/>
            </a:xfrm>
            <a:custGeom>
              <a:avLst/>
              <a:gdLst/>
              <a:ahLst/>
              <a:cxnLst/>
              <a:rect l="l" t="t" r="r" b="b"/>
              <a:pathLst>
                <a:path w="584519" h="494590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1875807" y="3637269"/>
            <a:ext cx="0" cy="187376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>
            <a:off x="1782120" y="3730956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2630772" y="3384521"/>
            <a:ext cx="9135329" cy="135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RTC Integration: I2C communication for accurate time and date.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  <a:endParaRPr lang="en-US" sz="2000" spc="10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  <a:p>
            <a:pPr marL="0" lvl="0" indent="0" algn="just">
              <a:lnSpc>
                <a:spcPts val="3600"/>
              </a:lnSpc>
              <a:spcBef>
                <a:spcPct val="0"/>
              </a:spcBef>
            </a:pPr>
            <a:endParaRPr lang="en-US" sz="2000" spc="10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630772" y="2592442"/>
            <a:ext cx="8736895" cy="135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Task Scheduler: Manages periodic and asynchronous tasks.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  <a:endParaRPr lang="en-US" sz="2000" spc="10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  <a:p>
            <a:pPr marL="0" lvl="0" indent="0" algn="just">
              <a:lnSpc>
                <a:spcPts val="3600"/>
              </a:lnSpc>
              <a:spcBef>
                <a:spcPct val="0"/>
              </a:spcBef>
            </a:pPr>
            <a:endParaRPr lang="en-US" sz="2000" spc="10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566467" y="2616442"/>
            <a:ext cx="618680" cy="523496"/>
            <a:chOff x="0" y="0"/>
            <a:chExt cx="584519" cy="49459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4519" cy="494590"/>
            </a:xfrm>
            <a:custGeom>
              <a:avLst/>
              <a:gdLst/>
              <a:ahLst/>
              <a:cxnLst/>
              <a:rect l="l" t="t" r="r" b="b"/>
              <a:pathLst>
                <a:path w="584519" h="494590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>
            <a:off x="1791645" y="2878190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AutoShape 42"/>
          <p:cNvSpPr/>
          <p:nvPr/>
        </p:nvSpPr>
        <p:spPr>
          <a:xfrm flipV="1">
            <a:off x="1885332" y="2784502"/>
            <a:ext cx="0" cy="187376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603" y="1935657"/>
            <a:ext cx="6084335" cy="67305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5399" cy="494590"/>
            </a:xfrm>
            <a:custGeom>
              <a:avLst/>
              <a:gdLst/>
              <a:ahLst/>
              <a:cxnLst/>
              <a:rect l="l" t="t" r="r" b="b"/>
              <a:pathLst>
                <a:path w="1345399" h="494590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65676" y="8873490"/>
            <a:ext cx="96321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360">
                <a:solidFill>
                  <a:srgbClr val="FAF7F2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05</a:t>
            </a:r>
          </a:p>
        </p:txBody>
      </p:sp>
      <p:sp>
        <p:nvSpPr>
          <p:cNvPr id="13" name="Freeform 4"/>
          <p:cNvSpPr/>
          <p:nvPr/>
        </p:nvSpPr>
        <p:spPr>
          <a:xfrm rot="16200000">
            <a:off x="3494340" y="-8180640"/>
            <a:ext cx="17133916" cy="24732196"/>
          </a:xfrm>
          <a:custGeom>
            <a:avLst/>
            <a:gdLst/>
            <a:ahLst/>
            <a:cxnLst/>
            <a:rect l="l" t="t" r="r" b="b"/>
            <a:pathLst>
              <a:path w="3167380" h="4572000">
                <a:moveTo>
                  <a:pt x="3167380" y="0"/>
                </a:moveTo>
                <a:lnTo>
                  <a:pt x="3167380" y="4572000"/>
                </a:lnTo>
                <a:lnTo>
                  <a:pt x="0" y="4572000"/>
                </a:lnTo>
                <a:lnTo>
                  <a:pt x="0" y="0"/>
                </a:lnTo>
                <a:lnTo>
                  <a:pt x="316738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160" r="-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5"/>
          <p:cNvSpPr txBox="1"/>
          <p:nvPr/>
        </p:nvSpPr>
        <p:spPr>
          <a:xfrm>
            <a:off x="4648200" y="266700"/>
            <a:ext cx="955500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675" dirty="0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BLOCK DIAGRAMS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0300"/>
            <a:ext cx="7848600" cy="788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571440"/>
            <a:ext cx="10439400" cy="57155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1409700"/>
            <a:ext cx="64770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Horizon" panose="020B0604020202020204" charset="0"/>
              </a:rPr>
              <a:t>System Architecture Diagram:</a:t>
            </a:r>
          </a:p>
          <a:p>
            <a:pPr algn="ctr"/>
            <a:endParaRPr lang="en-US" sz="2300" b="1" dirty="0">
              <a:solidFill>
                <a:schemeClr val="bg1"/>
              </a:solidFill>
              <a:latin typeface="Horizon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25613" y="2563862"/>
            <a:ext cx="6477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Horizon" panose="020B0604020202020204" charset="0"/>
              </a:rPr>
              <a:t>Motor control system diagram: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5399" cy="494590"/>
            </a:xfrm>
            <a:custGeom>
              <a:avLst/>
              <a:gdLst/>
              <a:ahLst/>
              <a:cxnLst/>
              <a:rect l="l" t="t" r="r" b="b"/>
              <a:pathLst>
                <a:path w="1345399" h="494590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40204" y="209550"/>
            <a:ext cx="7007593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675" dirty="0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FLOWCHARTS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65676" y="8873490"/>
            <a:ext cx="963219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360" dirty="0">
                <a:solidFill>
                  <a:srgbClr val="FAF7F2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06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" y="2125123"/>
            <a:ext cx="18280743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" y="6186516"/>
            <a:ext cx="18280743" cy="25869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324904"/>
            <a:ext cx="6477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Horizon" panose="020B0604020202020204" charset="0"/>
              </a:rPr>
              <a:t>Floor Request Handling Flowchart: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" y="5066447"/>
            <a:ext cx="6477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Horizon" panose="020B0604020202020204" charset="0"/>
              </a:rPr>
              <a:t>Display Update Logic Flowchart: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76495" y="2509516"/>
            <a:ext cx="7782805" cy="5750838"/>
            <a:chOff x="0" y="0"/>
            <a:chExt cx="2049792" cy="1514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9792" cy="1514624"/>
            </a:xfrm>
            <a:custGeom>
              <a:avLst/>
              <a:gdLst/>
              <a:ahLst/>
              <a:cxnLst/>
              <a:rect l="l" t="t" r="r" b="b"/>
              <a:pathLst>
                <a:path w="2049792" h="1514624">
                  <a:moveTo>
                    <a:pt x="64659" y="0"/>
                  </a:moveTo>
                  <a:lnTo>
                    <a:pt x="1985134" y="0"/>
                  </a:lnTo>
                  <a:cubicBezTo>
                    <a:pt x="2020844" y="0"/>
                    <a:pt x="2049792" y="28949"/>
                    <a:pt x="2049792" y="64659"/>
                  </a:cubicBezTo>
                  <a:lnTo>
                    <a:pt x="2049792" y="1449965"/>
                  </a:lnTo>
                  <a:cubicBezTo>
                    <a:pt x="2049792" y="1485675"/>
                    <a:pt x="2020844" y="1514624"/>
                    <a:pt x="1985134" y="1514624"/>
                  </a:cubicBezTo>
                  <a:lnTo>
                    <a:pt x="64659" y="1514624"/>
                  </a:lnTo>
                  <a:cubicBezTo>
                    <a:pt x="28949" y="1514624"/>
                    <a:pt x="0" y="1485675"/>
                    <a:pt x="0" y="1449965"/>
                  </a:cubicBezTo>
                  <a:lnTo>
                    <a:pt x="0" y="64659"/>
                  </a:lnTo>
                  <a:cubicBezTo>
                    <a:pt x="0" y="28949"/>
                    <a:pt x="28949" y="0"/>
                    <a:pt x="646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049792" cy="1638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509516"/>
            <a:ext cx="7782805" cy="5750838"/>
            <a:chOff x="0" y="0"/>
            <a:chExt cx="2049792" cy="15146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49792" cy="1514624"/>
            </a:xfrm>
            <a:custGeom>
              <a:avLst/>
              <a:gdLst/>
              <a:ahLst/>
              <a:cxnLst/>
              <a:rect l="l" t="t" r="r" b="b"/>
              <a:pathLst>
                <a:path w="2049792" h="1514624">
                  <a:moveTo>
                    <a:pt x="64659" y="0"/>
                  </a:moveTo>
                  <a:lnTo>
                    <a:pt x="1985134" y="0"/>
                  </a:lnTo>
                  <a:cubicBezTo>
                    <a:pt x="2020844" y="0"/>
                    <a:pt x="2049792" y="28949"/>
                    <a:pt x="2049792" y="64659"/>
                  </a:cubicBezTo>
                  <a:lnTo>
                    <a:pt x="2049792" y="1449965"/>
                  </a:lnTo>
                  <a:cubicBezTo>
                    <a:pt x="2049792" y="1485675"/>
                    <a:pt x="2020844" y="1514624"/>
                    <a:pt x="1985134" y="1514624"/>
                  </a:cubicBezTo>
                  <a:lnTo>
                    <a:pt x="64659" y="1514624"/>
                  </a:lnTo>
                  <a:cubicBezTo>
                    <a:pt x="28949" y="1514624"/>
                    <a:pt x="0" y="1485675"/>
                    <a:pt x="0" y="1449965"/>
                  </a:cubicBezTo>
                  <a:lnTo>
                    <a:pt x="0" y="64659"/>
                  </a:lnTo>
                  <a:cubicBezTo>
                    <a:pt x="0" y="28949"/>
                    <a:pt x="28949" y="0"/>
                    <a:pt x="646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2049792" cy="1638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5992" y="3237411"/>
            <a:ext cx="1598069" cy="1319133"/>
          </a:xfrm>
          <a:custGeom>
            <a:avLst/>
            <a:gdLst/>
            <a:ahLst/>
            <a:cxnLst/>
            <a:rect l="l" t="t" r="r" b="b"/>
            <a:pathLst>
              <a:path w="1598069" h="1319133">
                <a:moveTo>
                  <a:pt x="0" y="0"/>
                </a:moveTo>
                <a:lnTo>
                  <a:pt x="1598069" y="0"/>
                </a:lnTo>
                <a:lnTo>
                  <a:pt x="1598069" y="1319133"/>
                </a:lnTo>
                <a:lnTo>
                  <a:pt x="0" y="1319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13145" y="3237411"/>
            <a:ext cx="1319133" cy="1319133"/>
          </a:xfrm>
          <a:custGeom>
            <a:avLst/>
            <a:gdLst/>
            <a:ahLst/>
            <a:cxnLst/>
            <a:rect l="l" t="t" r="r" b="b"/>
            <a:pathLst>
              <a:path w="1319133" h="1319133">
                <a:moveTo>
                  <a:pt x="0" y="0"/>
                </a:moveTo>
                <a:lnTo>
                  <a:pt x="1319133" y="0"/>
                </a:lnTo>
                <a:lnTo>
                  <a:pt x="1319133" y="1319133"/>
                </a:lnTo>
                <a:lnTo>
                  <a:pt x="0" y="1319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526486" y="3123111"/>
            <a:ext cx="4645800" cy="62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3"/>
              </a:lnSpc>
              <a:spcBef>
                <a:spcPct val="0"/>
              </a:spcBef>
            </a:pPr>
            <a:r>
              <a:rPr lang="en-US" sz="3402" spc="510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88749" y="3123111"/>
            <a:ext cx="4645800" cy="62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3"/>
              </a:lnSpc>
              <a:spcBef>
                <a:spcPct val="0"/>
              </a:spcBef>
            </a:pPr>
            <a:r>
              <a:rPr lang="en-US" sz="3402" spc="510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SOLUTION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3311" y="499741"/>
            <a:ext cx="16126367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675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CHALLENGES AND SOLUTIONS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45399" cy="494590"/>
            </a:xfrm>
            <a:custGeom>
              <a:avLst/>
              <a:gdLst/>
              <a:ahLst/>
              <a:cxnLst/>
              <a:rect l="l" t="t" r="r" b="b"/>
              <a:pathLst>
                <a:path w="1345399" h="494590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065676" y="8873490"/>
            <a:ext cx="963219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360" dirty="0">
                <a:solidFill>
                  <a:srgbClr val="FAF7F2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0</a:t>
            </a:r>
            <a:r>
              <a:rPr lang="en-US" b="1" spc="360" dirty="0">
                <a:solidFill>
                  <a:srgbClr val="FAF7F2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14311" y="4783620"/>
            <a:ext cx="6683597" cy="168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2500" spc="125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The elevator may move too fast or too slow, causing inconsistent arrival at the desired floor.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26099" y="4793145"/>
            <a:ext cx="6809309" cy="162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1"/>
              </a:lnSpc>
            </a:pPr>
            <a:r>
              <a:rPr lang="en-US" sz="2445" spc="122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Adjust the motor control logic to ensure consistent speed by fine-tuning the initial speed or acceleration.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5399" cy="494590"/>
            </a:xfrm>
            <a:custGeom>
              <a:avLst/>
              <a:gdLst/>
              <a:ahLst/>
              <a:cxnLst/>
              <a:rect l="l" t="t" r="r" b="b"/>
              <a:pathLst>
                <a:path w="1345399" h="494590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05257" y="1898393"/>
            <a:ext cx="6082743" cy="6728715"/>
          </a:xfrm>
          <a:custGeom>
            <a:avLst/>
            <a:gdLst/>
            <a:ahLst/>
            <a:cxnLst/>
            <a:rect l="l" t="t" r="r" b="b"/>
            <a:pathLst>
              <a:path w="6082743" h="6728715">
                <a:moveTo>
                  <a:pt x="0" y="0"/>
                </a:moveTo>
                <a:lnTo>
                  <a:pt x="6082743" y="0"/>
                </a:lnTo>
                <a:lnTo>
                  <a:pt x="6082743" y="6728714"/>
                </a:lnTo>
                <a:lnTo>
                  <a:pt x="0" y="672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09" r="-53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95350"/>
            <a:ext cx="16580683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675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CONCLUSION AND FUTURE EXPANSIONS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65676" y="8873490"/>
            <a:ext cx="963219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360" dirty="0">
                <a:solidFill>
                  <a:srgbClr val="FAF7F2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08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239366"/>
            <a:ext cx="11176557" cy="131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47"/>
              </a:lnSpc>
            </a:pPr>
            <a:r>
              <a:rPr lang="en-US" sz="2970" spc="148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This project demonstrates the integration of hardware and software for reliable elevator control.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086350"/>
            <a:ext cx="6057900" cy="787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500" b="1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FUTURE ENHANCEMENTS: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500" b="1" spc="345" dirty="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2407" y="5828029"/>
            <a:ext cx="7636355" cy="283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82" lvl="1" indent="-248291" algn="ctr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VARIABLE SPEED CONTROL AND OPTIMIZED ACCELERATION.</a:t>
            </a:r>
          </a:p>
          <a:p>
            <a:pPr marL="496582" lvl="1" indent="-248291" algn="ctr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SAFETY FEATURES LIKE EMERGENCY BRAKES AND DOOR CONTROLS.</a:t>
            </a:r>
          </a:p>
          <a:p>
            <a:pPr marL="496582" lvl="1" indent="-248291" algn="ctr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345" dirty="0">
                <a:solidFill>
                  <a:srgbClr val="FAF7F2"/>
                </a:solidFill>
                <a:latin typeface="TT Prosto Sans"/>
                <a:ea typeface="TT Prosto Sans"/>
                <a:cs typeface="TT Prosto Sans"/>
                <a:sym typeface="TT Prosto Sans"/>
              </a:rPr>
              <a:t>WIRELESS MONITORING AND ADDITIONAL FLOOR SUPPORT.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100" spc="345" dirty="0">
              <a:solidFill>
                <a:srgbClr val="FAF7F2"/>
              </a:solidFill>
              <a:latin typeface="TT Prosto Sans"/>
              <a:ea typeface="TT Prosto Sans"/>
              <a:cs typeface="TT Prosto Sans"/>
              <a:sym typeface="TT Pros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81479" y="5272476"/>
            <a:ext cx="13925041" cy="146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1200">
                <a:solidFill>
                  <a:srgbClr val="FAF7F2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251</Words>
  <Application>Microsoft Office PowerPoint</Application>
  <PresentationFormat>Custom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Horizon</vt:lpstr>
      <vt:lpstr>Beautifully Delicious Sans Heavy</vt:lpstr>
      <vt:lpstr>TT Prosto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Textured Software Development Portfolio Presentation</dc:title>
  <dc:creator>carlos sawan</dc:creator>
  <cp:lastModifiedBy>carlos sawan</cp:lastModifiedBy>
  <cp:revision>10</cp:revision>
  <dcterms:created xsi:type="dcterms:W3CDTF">2006-08-16T00:00:00Z</dcterms:created>
  <dcterms:modified xsi:type="dcterms:W3CDTF">2025-01-09T19:07:00Z</dcterms:modified>
  <dc:identifier>DAGbuHDf6U0</dc:identifier>
</cp:coreProperties>
</file>